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3" r:id="rId9"/>
    <p:sldId id="266"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3"/>
            <p14:sldId id="266"/>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EA5C3-1BC9-40DE-BF07-2E414B492D73}" v="2" dt="2020-07-13T08:03:53.9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S::m.drabbe@helicon.nl::b9b1a049-6b87-453c-9d4e-1b3ea0ffd634" providerId="AD" clId="Web-{29B80787-BA0D-454B-AD46-66E3398F8233}"/>
    <pc:docChg chg="modSld">
      <pc:chgData name="Marieke Drabbe" userId="S::m.drabbe@helicon.nl::b9b1a049-6b87-453c-9d4e-1b3ea0ffd634" providerId="AD" clId="Web-{29B80787-BA0D-454B-AD46-66E3398F8233}" dt="2019-05-15T12:51:34.704" v="25" actId="1076"/>
      <pc:docMkLst>
        <pc:docMk/>
      </pc:docMkLst>
      <pc:sldChg chg="modSp">
        <pc:chgData name="Marieke Drabbe" userId="S::m.drabbe@helicon.nl::b9b1a049-6b87-453c-9d4e-1b3ea0ffd634" providerId="AD" clId="Web-{29B80787-BA0D-454B-AD46-66E3398F8233}" dt="2019-05-15T12:51:30.235" v="24" actId="14100"/>
        <pc:sldMkLst>
          <pc:docMk/>
          <pc:sldMk cId="83892022" sldId="260"/>
        </pc:sldMkLst>
        <pc:spChg chg="mod">
          <ac:chgData name="Marieke Drabbe" userId="S::m.drabbe@helicon.nl::b9b1a049-6b87-453c-9d4e-1b3ea0ffd634" providerId="AD" clId="Web-{29B80787-BA0D-454B-AD46-66E3398F8233}" dt="2019-05-15T12:51:30.235" v="24" actId="14100"/>
          <ac:spMkLst>
            <pc:docMk/>
            <pc:sldMk cId="83892022" sldId="260"/>
            <ac:spMk id="10" creationId="{00000000-0000-0000-0000-000000000000}"/>
          </ac:spMkLst>
        </pc:spChg>
      </pc:sldChg>
      <pc:sldChg chg="modSp">
        <pc:chgData name="Marieke Drabbe" userId="S::m.drabbe@helicon.nl::b9b1a049-6b87-453c-9d4e-1b3ea0ffd634" providerId="AD" clId="Web-{29B80787-BA0D-454B-AD46-66E3398F8233}" dt="2019-05-15T12:51:34.704" v="25" actId="1076"/>
        <pc:sldMkLst>
          <pc:docMk/>
          <pc:sldMk cId="1752962136" sldId="263"/>
        </pc:sldMkLst>
        <pc:spChg chg="mod">
          <ac:chgData name="Marieke Drabbe" userId="S::m.drabbe@helicon.nl::b9b1a049-6b87-453c-9d4e-1b3ea0ffd634" providerId="AD" clId="Web-{29B80787-BA0D-454B-AD46-66E3398F8233}" dt="2019-05-15T12:51:34.704" v="25" actId="1076"/>
          <ac:spMkLst>
            <pc:docMk/>
            <pc:sldMk cId="1752962136" sldId="263"/>
            <ac:spMk id="12" creationId="{00000000-0000-0000-0000-000000000000}"/>
          </ac:spMkLst>
        </pc:spChg>
      </pc:sldChg>
      <pc:sldChg chg="modSp">
        <pc:chgData name="Marieke Drabbe" userId="S::m.drabbe@helicon.nl::b9b1a049-6b87-453c-9d4e-1b3ea0ffd634" providerId="AD" clId="Web-{29B80787-BA0D-454B-AD46-66E3398F8233}" dt="2019-05-15T12:51:14.922" v="4" actId="20577"/>
        <pc:sldMkLst>
          <pc:docMk/>
          <pc:sldMk cId="2052387474" sldId="265"/>
        </pc:sldMkLst>
        <pc:spChg chg="mod">
          <ac:chgData name="Marieke Drabbe" userId="S::m.drabbe@helicon.nl::b9b1a049-6b87-453c-9d4e-1b3ea0ffd634" providerId="AD" clId="Web-{29B80787-BA0D-454B-AD46-66E3398F8233}" dt="2019-05-15T12:51:14.922" v="4" actId="20577"/>
          <ac:spMkLst>
            <pc:docMk/>
            <pc:sldMk cId="2052387474" sldId="265"/>
            <ac:spMk id="17" creationId="{00000000-0000-0000-0000-000000000000}"/>
          </ac:spMkLst>
        </pc:spChg>
      </pc:sldChg>
    </pc:docChg>
  </pc:docChgLst>
  <pc:docChgLst>
    <pc:chgData name="Marieke Drabbe" userId="b9b1a049-6b87-453c-9d4e-1b3ea0ffd634" providerId="ADAL" clId="{21AEA5C3-1BC9-40DE-BF07-2E414B492D73}"/>
    <pc:docChg chg="undo custSel addSld modSld modSection">
      <pc:chgData name="Marieke Drabbe" userId="b9b1a049-6b87-453c-9d4e-1b3ea0ffd634" providerId="ADAL" clId="{21AEA5C3-1BC9-40DE-BF07-2E414B492D73}" dt="2020-07-13T08:04:00.395" v="16" actId="1076"/>
      <pc:docMkLst>
        <pc:docMk/>
      </pc:docMkLst>
      <pc:sldChg chg="addSp delSp modSp mod">
        <pc:chgData name="Marieke Drabbe" userId="b9b1a049-6b87-453c-9d4e-1b3ea0ffd634" providerId="ADAL" clId="{21AEA5C3-1BC9-40DE-BF07-2E414B492D73}" dt="2020-07-13T08:04:00.395" v="16" actId="1076"/>
        <pc:sldMkLst>
          <pc:docMk/>
          <pc:sldMk cId="3491648649" sldId="257"/>
        </pc:sldMkLst>
        <pc:picChg chg="del">
          <ac:chgData name="Marieke Drabbe" userId="b9b1a049-6b87-453c-9d4e-1b3ea0ffd634" providerId="ADAL" clId="{21AEA5C3-1BC9-40DE-BF07-2E414B492D73}" dt="2020-07-13T08:03:52.369" v="11" actId="478"/>
          <ac:picMkLst>
            <pc:docMk/>
            <pc:sldMk cId="3491648649" sldId="257"/>
            <ac:picMk id="2" creationId="{00000000-0000-0000-0000-000000000000}"/>
          </ac:picMkLst>
        </pc:picChg>
        <pc:picChg chg="add mod">
          <ac:chgData name="Marieke Drabbe" userId="b9b1a049-6b87-453c-9d4e-1b3ea0ffd634" providerId="ADAL" clId="{21AEA5C3-1BC9-40DE-BF07-2E414B492D73}" dt="2020-07-13T08:04:00.395" v="16" actId="1076"/>
          <ac:picMkLst>
            <pc:docMk/>
            <pc:sldMk cId="3491648649" sldId="257"/>
            <ac:picMk id="3" creationId="{EC2593E4-A478-451C-8D31-51B7E754694B}"/>
          </ac:picMkLst>
        </pc:picChg>
      </pc:sldChg>
      <pc:sldChg chg="modSp mod">
        <pc:chgData name="Marieke Drabbe" userId="b9b1a049-6b87-453c-9d4e-1b3ea0ffd634" providerId="ADAL" clId="{21AEA5C3-1BC9-40DE-BF07-2E414B492D73}" dt="2020-07-02T15:23:21.762" v="5" actId="1076"/>
        <pc:sldMkLst>
          <pc:docMk/>
          <pc:sldMk cId="83892022" sldId="260"/>
        </pc:sldMkLst>
        <pc:spChg chg="mod">
          <ac:chgData name="Marieke Drabbe" userId="b9b1a049-6b87-453c-9d4e-1b3ea0ffd634" providerId="ADAL" clId="{21AEA5C3-1BC9-40DE-BF07-2E414B492D73}" dt="2020-07-02T15:23:19.389" v="4" actId="20577"/>
          <ac:spMkLst>
            <pc:docMk/>
            <pc:sldMk cId="83892022" sldId="260"/>
            <ac:spMk id="10" creationId="{00000000-0000-0000-0000-000000000000}"/>
          </ac:spMkLst>
        </pc:spChg>
        <pc:picChg chg="mod">
          <ac:chgData name="Marieke Drabbe" userId="b9b1a049-6b87-453c-9d4e-1b3ea0ffd634" providerId="ADAL" clId="{21AEA5C3-1BC9-40DE-BF07-2E414B492D73}" dt="2020-07-02T15:23:21.762" v="5" actId="1076"/>
          <ac:picMkLst>
            <pc:docMk/>
            <pc:sldMk cId="83892022" sldId="260"/>
            <ac:picMk id="14" creationId="{00000000-0000-0000-0000-000000000000}"/>
          </ac:picMkLst>
        </pc:picChg>
      </pc:sldChg>
      <pc:sldChg chg="modSp mod">
        <pc:chgData name="Marieke Drabbe" userId="b9b1a049-6b87-453c-9d4e-1b3ea0ffd634" providerId="ADAL" clId="{21AEA5C3-1BC9-40DE-BF07-2E414B492D73}" dt="2020-07-10T14:29:22.199" v="9" actId="20577"/>
        <pc:sldMkLst>
          <pc:docMk/>
          <pc:sldMk cId="2446642812" sldId="264"/>
        </pc:sldMkLst>
        <pc:spChg chg="mod">
          <ac:chgData name="Marieke Drabbe" userId="b9b1a049-6b87-453c-9d4e-1b3ea0ffd634" providerId="ADAL" clId="{21AEA5C3-1BC9-40DE-BF07-2E414B492D73}" dt="2020-07-10T14:29:22.199" v="9" actId="20577"/>
          <ac:spMkLst>
            <pc:docMk/>
            <pc:sldMk cId="2446642812" sldId="264"/>
            <ac:spMk id="8" creationId="{00000000-0000-0000-0000-000000000000}"/>
          </ac:spMkLst>
        </pc:spChg>
      </pc:sldChg>
      <pc:sldChg chg="modSp">
        <pc:chgData name="Marieke Drabbe" userId="b9b1a049-6b87-453c-9d4e-1b3ea0ffd634" providerId="ADAL" clId="{21AEA5C3-1BC9-40DE-BF07-2E414B492D73}" dt="2020-07-10T14:29:16.122" v="7"/>
        <pc:sldMkLst>
          <pc:docMk/>
          <pc:sldMk cId="2052387474" sldId="265"/>
        </pc:sldMkLst>
        <pc:spChg chg="mod">
          <ac:chgData name="Marieke Drabbe" userId="b9b1a049-6b87-453c-9d4e-1b3ea0ffd634" providerId="ADAL" clId="{21AEA5C3-1BC9-40DE-BF07-2E414B492D73}" dt="2020-07-10T14:29:16.122" v="7"/>
          <ac:spMkLst>
            <pc:docMk/>
            <pc:sldMk cId="2052387474" sldId="265"/>
            <ac:spMk id="13" creationId="{00000000-0000-0000-0000-000000000000}"/>
          </ac:spMkLst>
        </pc:spChg>
        <pc:graphicFrameChg chg="mod">
          <ac:chgData name="Marieke Drabbe" userId="b9b1a049-6b87-453c-9d4e-1b3ea0ffd634" providerId="ADAL" clId="{21AEA5C3-1BC9-40DE-BF07-2E414B492D73}" dt="2020-07-10T14:29:16.122" v="7"/>
          <ac:graphicFrameMkLst>
            <pc:docMk/>
            <pc:sldMk cId="2052387474" sldId="265"/>
            <ac:graphicFrameMk id="6" creationId="{00000000-0000-0000-0000-000000000000}"/>
          </ac:graphicFrameMkLst>
        </pc:graphicFrameChg>
      </pc:sldChg>
      <pc:sldChg chg="add">
        <pc:chgData name="Marieke Drabbe" userId="b9b1a049-6b87-453c-9d4e-1b3ea0ffd634" providerId="ADAL" clId="{21AEA5C3-1BC9-40DE-BF07-2E414B492D73}" dt="2020-07-13T08:00:43.657" v="10" actId="22"/>
        <pc:sldMkLst>
          <pc:docMk/>
          <pc:sldMk cId="2429038155"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13-7-2020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13-7-2020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13-7-2020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13-7-2020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13-7-2020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13-7-2020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rmAutofit fontScale="90000"/>
          </a:bodyPr>
          <a:lstStyle/>
          <a:p>
            <a:r>
              <a:rPr lang="nl-NL"/>
              <a:t>IBS Stad van de toekomst – periode 3</a:t>
            </a:r>
            <a:br>
              <a:rPr lang="nl-NL"/>
            </a:br>
            <a:r>
              <a:rPr lang="nl-NL" sz="3600" i="1"/>
              <a:t>Specialisatie Stad en wijk</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688326"/>
            <a:ext cx="5401924" cy="307173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In je rol als adviseur duurzame leefomgeving word je gevraagd om na te denken over de stad van de toekomst er uitziet op het gebied van Stad &amp; Wijk. De markt en onze leefomgeving wordt steeds internationaler en </a:t>
            </a:r>
            <a:r>
              <a:rPr lang="nl-NL" sz="1600" err="1"/>
              <a:t>the</a:t>
            </a:r>
            <a:r>
              <a:rPr lang="nl-NL" sz="1600"/>
              <a:t> internet of </a:t>
            </a:r>
            <a:r>
              <a:rPr lang="nl-NL" sz="1600" err="1"/>
              <a:t>things</a:t>
            </a:r>
            <a:r>
              <a:rPr lang="nl-NL" sz="1600"/>
              <a:t> wordt steeds belangrijker. Het is de bedoeling dat je je gaat verdiepen in de trends en ontwikkelingen op het gebied van de leefbare stad. Er zijn veel bedrijven bezig met de toekomst en de trends en ontwikkelingen die op dit gebied spelen. Door op bezoek te gaan bij deze inspirerende plekken doe je inspiratie op over wat er allemaal speelt en mogelijk is. </a:t>
            </a: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251273" y="1685203"/>
            <a:ext cx="5576289" cy="36871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Ga op zoek naar de problemen/uitdagingen die spelen binnen onze maatschappij, maar vooral binnen de stedelijke leefgebieden. Er zijn veel uitdagingen op het gebied van het vinden van een balans vinden tussen wonen, werken, vrijetijd en gezondheid. Bekijk ook welke trends en ontwikkelingen er spelen. </a:t>
            </a:r>
          </a:p>
          <a:p>
            <a:pPr>
              <a:buNone/>
            </a:pPr>
            <a:r>
              <a:rPr lang="nl-NL" sz="1600"/>
              <a:t>Welke visie heb jij op de toekomst van onze leefomgeving? Hoe denk jij dat de stad er in 2050 uitziet? Ga op zoek naar jouw visie over de stad van de toekomst op het gebied van Stad en Wijk. Geef je visie vorm in een visueel ontwerp en zorg voor een goede onderbouwing. </a:t>
            </a:r>
          </a:p>
          <a:p>
            <a:pPr>
              <a:buNone/>
            </a:pPr>
            <a:r>
              <a:rPr lang="nl-NL" sz="1600"/>
              <a:t>Uiteindelijk presenteer je je visie op een externe locatie voor een zelfgekozen publiek. </a:t>
            </a:r>
          </a:p>
        </p:txBody>
      </p:sp>
      <p:sp>
        <p:nvSpPr>
          <p:cNvPr id="17" name="Rechthoek 16"/>
          <p:cNvSpPr/>
          <p:nvPr/>
        </p:nvSpPr>
        <p:spPr>
          <a:xfrm>
            <a:off x="10136183" y="6216646"/>
            <a:ext cx="1787669" cy="369332"/>
          </a:xfrm>
          <a:prstGeom prst="rect">
            <a:avLst/>
          </a:prstGeom>
        </p:spPr>
        <p:txBody>
          <a:bodyPr wrap="none">
            <a:spAutoFit/>
          </a:bodyPr>
          <a:lstStyle/>
          <a:p>
            <a:r>
              <a:rPr lang="nl-NL"/>
              <a:t>IBS-SEM-SVT-S43</a:t>
            </a:r>
            <a:endParaRPr lang="nl-NL">
              <a:solidFill>
                <a:schemeClr val="bg1">
                  <a:lumMod val="50000"/>
                </a:schemeClr>
              </a:solidFill>
            </a:endParaRPr>
          </a:p>
        </p:txBody>
      </p:sp>
      <p:pic>
        <p:nvPicPr>
          <p:cNvPr id="3" name="Afbeelding 2">
            <a:extLst>
              <a:ext uri="{FF2B5EF4-FFF2-40B4-BE49-F238E27FC236}">
                <a16:creationId xmlns:a16="http://schemas.microsoft.com/office/drawing/2014/main" id="{EC2593E4-A478-451C-8D31-51B7E754694B}"/>
              </a:ext>
            </a:extLst>
          </p:cNvPr>
          <p:cNvPicPr>
            <a:picLocks noChangeAspect="1"/>
          </p:cNvPicPr>
          <p:nvPr/>
        </p:nvPicPr>
        <p:blipFill>
          <a:blip r:embed="rId3"/>
          <a:stretch>
            <a:fillRect/>
          </a:stretch>
        </p:blipFill>
        <p:spPr>
          <a:xfrm>
            <a:off x="3153790" y="4856716"/>
            <a:ext cx="2828084" cy="1590797"/>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t>Toetsen </a:t>
            </a:r>
          </a:p>
          <a:p>
            <a:pPr eaLnBrk="1" hangingPunct="1">
              <a:defRPr/>
            </a:pPr>
            <a:r>
              <a:rPr lang="nl-NL" sz="1600" dirty="0"/>
              <a:t>Dit IBS wordt afgerond met 3 </a:t>
            </a:r>
            <a:r>
              <a:rPr lang="nl-NL" sz="1600" dirty="0" err="1"/>
              <a:t>toetsmomenten</a:t>
            </a:r>
            <a:r>
              <a:rPr lang="nl-NL" sz="1600" dirty="0"/>
              <a:t>: kennistoets, visiedocument, Reflectiegesprek. In onderstaande tabel is een overzicht van de toetsen weergegeven. </a:t>
            </a:r>
          </a:p>
        </p:txBody>
      </p:sp>
      <p:sp>
        <p:nvSpPr>
          <p:cNvPr id="17" name="Tekstvak 16"/>
          <p:cNvSpPr txBox="1"/>
          <p:nvPr/>
        </p:nvSpPr>
        <p:spPr>
          <a:xfrm>
            <a:off x="6674876" y="1900696"/>
            <a:ext cx="5206576" cy="3763659"/>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lnSpc>
                <a:spcPct val="107000"/>
              </a:lnSpc>
              <a:buAutoNum type="arabicPeriod"/>
            </a:pPr>
            <a:r>
              <a:rPr lang="nl-NL" sz="1600"/>
              <a:t>Je kunt de basisbegrippen behorende bij deze beroepssituatie uitleggen en toepassen. </a:t>
            </a:r>
            <a:endParaRPr lang="nl-NL" sz="1600">
              <a:cs typeface="Calibri"/>
            </a:endParaRPr>
          </a:p>
          <a:p>
            <a:pPr marL="342900" lvl="0" indent="-342900">
              <a:lnSpc>
                <a:spcPct val="107000"/>
              </a:lnSpc>
              <a:spcAft>
                <a:spcPts val="0"/>
              </a:spcAft>
              <a:buFont typeface="+mj-lt"/>
              <a:buAutoNum type="arabicPeriod"/>
            </a:pPr>
            <a:r>
              <a:rPr lang="nl-NL" sz="1600"/>
              <a:t>Je kunt een analyse doen over de oorzaak van de maatschappelijke uitdagingen/problemen op het gebied van de leefbare stad. </a:t>
            </a:r>
          </a:p>
          <a:p>
            <a:pPr marL="342900" lvl="0" indent="-342900">
              <a:lnSpc>
                <a:spcPct val="107000"/>
              </a:lnSpc>
              <a:spcAft>
                <a:spcPts val="0"/>
              </a:spcAft>
              <a:buFont typeface="+mj-lt"/>
              <a:buAutoNum type="arabicPeriod"/>
            </a:pPr>
            <a:r>
              <a:rPr lang="nl-NL" sz="1600"/>
              <a:t>Je kunt onderzoek doen naar de trends en ontwikkelingen op het gebied van “de sociale” toekomstige stad. </a:t>
            </a:r>
          </a:p>
          <a:p>
            <a:pPr marL="342900" lvl="0" indent="-342900">
              <a:lnSpc>
                <a:spcPct val="107000"/>
              </a:lnSpc>
              <a:spcAft>
                <a:spcPts val="0"/>
              </a:spcAft>
              <a:buFont typeface="+mj-lt"/>
              <a:buAutoNum type="arabicPeriod"/>
            </a:pPr>
            <a:r>
              <a:rPr lang="nl-NL" sz="1600"/>
              <a:t>Je kunt een visiedocument maken over de toekomstige stad op het gebied van de sociale stad met de focus op participatie en een verbinding naar groen en duurzaam. </a:t>
            </a:r>
          </a:p>
          <a:p>
            <a:pPr marL="342900" lvl="0" indent="-342900">
              <a:lnSpc>
                <a:spcPct val="107000"/>
              </a:lnSpc>
              <a:spcAft>
                <a:spcPts val="0"/>
              </a:spcAft>
              <a:buFont typeface="+mj-lt"/>
              <a:buAutoNum type="arabicPeriod"/>
            </a:pPr>
            <a:r>
              <a:rPr lang="nl-NL" sz="1600"/>
              <a:t>Je kunt in een gesprek reflecteren op de werkprocessen van kerntaak 3 en 4 van het dossier.</a:t>
            </a:r>
          </a:p>
        </p:txBody>
      </p:sp>
      <p:graphicFrame>
        <p:nvGraphicFramePr>
          <p:cNvPr id="6" name="Tabel 5"/>
          <p:cNvGraphicFramePr>
            <a:graphicFrameLocks noGrp="1"/>
          </p:cNvGraphicFramePr>
          <p:nvPr>
            <p:extLst>
              <p:ext uri="{D42A27DB-BD31-4B8C-83A1-F6EECF244321}">
                <p14:modId xmlns:p14="http://schemas.microsoft.com/office/powerpoint/2010/main" val="4282543644"/>
              </p:ext>
            </p:extLst>
          </p:nvPr>
        </p:nvGraphicFramePr>
        <p:xfrm>
          <a:off x="684707" y="3351526"/>
          <a:ext cx="5616013" cy="265176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dirty="0"/>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Visiedocument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Reflectiegesprek</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10</a:t>
                      </a:r>
                      <a:r>
                        <a:rPr lang="nl-NL" sz="1400" baseline="0"/>
                        <a:t> minuten</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2x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1787669" cy="369332"/>
          </a:xfrm>
          <a:prstGeom prst="rect">
            <a:avLst/>
          </a:prstGeom>
        </p:spPr>
        <p:txBody>
          <a:bodyPr wrap="none">
            <a:spAutoFit/>
          </a:bodyPr>
          <a:lstStyle/>
          <a:p>
            <a:r>
              <a:rPr lang="nl-NL"/>
              <a:t>IBS-SEM-SVT-S43</a:t>
            </a:r>
            <a:endParaRPr lang="nl-NL">
              <a:solidFill>
                <a:schemeClr val="bg1">
                  <a:lumMod val="50000"/>
                </a:schemeClr>
              </a:solidFill>
            </a:endParaRPr>
          </a:p>
        </p:txBody>
      </p:sp>
      <p:sp>
        <p:nvSpPr>
          <p:cNvPr id="14" name="Titel 1"/>
          <p:cNvSpPr>
            <a:spLocks noGrp="1"/>
          </p:cNvSpPr>
          <p:nvPr>
            <p:ph type="title"/>
          </p:nvPr>
        </p:nvSpPr>
        <p:spPr/>
        <p:txBody>
          <a:bodyPr>
            <a:normAutofit/>
          </a:bodyPr>
          <a:lstStyle/>
          <a:p>
            <a:r>
              <a:rPr lang="nl-NL"/>
              <a:t>IBS Stad van de toekomst</a:t>
            </a:r>
            <a:br>
              <a:rPr lang="nl-NL"/>
            </a:br>
            <a:r>
              <a:rPr lang="nl-NL" sz="3600" i="1"/>
              <a:t>Specialisatie Stad en wijk</a:t>
            </a:r>
          </a:p>
        </p:txBody>
      </p:sp>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999334"/>
            <a:ext cx="4431625" cy="14465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r>
              <a:rPr lang="nl-NL"/>
              <a:t>Zelfstandigheid </a:t>
            </a:r>
          </a:p>
          <a:p>
            <a:r>
              <a:rPr lang="nl-NL"/>
              <a:t>Pro-activiteit </a:t>
            </a:r>
          </a:p>
          <a:p>
            <a:r>
              <a:rPr lang="nl-NL"/>
              <a:t>Sociale oriëntatie </a:t>
            </a:r>
          </a:p>
          <a:p>
            <a:r>
              <a:rPr lang="nl-NL"/>
              <a:t>Creativiteit </a:t>
            </a:r>
            <a:endParaRPr lang="nl-NL" sz="1600" b="1"/>
          </a:p>
        </p:txBody>
      </p:sp>
      <p:sp>
        <p:nvSpPr>
          <p:cNvPr id="19" name="Tekstvak 18"/>
          <p:cNvSpPr txBox="1"/>
          <p:nvPr/>
        </p:nvSpPr>
        <p:spPr>
          <a:xfrm>
            <a:off x="845419" y="1998712"/>
            <a:ext cx="4870986" cy="280076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Voor deze beroepssituatie zijn de volgende leervragen geformuleerd:</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maatschappelijke uitdagingen zijn er op het gebied van de sociale stad?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Waar ga je op zoek naar trends en ontwikkelingen?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Wie kunnen je helpen bij het zoeken naar nieuwe ontwikkelingen?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Aan wie wil je het plan presenteren en aan wie laat je het zien?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Hoe kun je je ontwerp visueel maken? </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948" y="3916333"/>
            <a:ext cx="2690707" cy="2690707"/>
          </a:xfrm>
          <a:prstGeom prst="rect">
            <a:avLst/>
          </a:prstGeom>
        </p:spPr>
      </p:pic>
      <p:sp>
        <p:nvSpPr>
          <p:cNvPr id="12" name="Rechthoek 11"/>
          <p:cNvSpPr/>
          <p:nvPr/>
        </p:nvSpPr>
        <p:spPr>
          <a:xfrm>
            <a:off x="10136183" y="6216646"/>
            <a:ext cx="1787669" cy="369332"/>
          </a:xfrm>
          <a:prstGeom prst="rect">
            <a:avLst/>
          </a:prstGeom>
        </p:spPr>
        <p:txBody>
          <a:bodyPr wrap="none">
            <a:spAutoFit/>
          </a:bodyPr>
          <a:lstStyle/>
          <a:p>
            <a:r>
              <a:rPr lang="nl-NL"/>
              <a:t>IBS-SEM-SVT-S43</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Stad van de toekomst</a:t>
            </a:r>
            <a:br>
              <a:rPr lang="nl-NL"/>
            </a:br>
            <a:r>
              <a:rPr lang="nl-NL" sz="3600" i="1"/>
              <a:t>Specialisatie Stad en wijk</a:t>
            </a:r>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075" y="4481967"/>
            <a:ext cx="1398584" cy="1734679"/>
          </a:xfrm>
          <a:prstGeom prst="rect">
            <a:avLst/>
          </a:prstGeom>
        </p:spPr>
      </p:pic>
      <p:pic>
        <p:nvPicPr>
          <p:cNvPr id="10243"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903257" y="1917580"/>
            <a:ext cx="4820886" cy="209288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800" b="1">
                <a:solidFill>
                  <a:srgbClr val="0070C0"/>
                </a:solidFill>
                <a:latin typeface="+mn-lt"/>
              </a:rPr>
              <a:t>Kennistoets</a:t>
            </a:r>
          </a:p>
          <a:p>
            <a:pPr eaLnBrk="1" hangingPunct="1">
              <a:spcBef>
                <a:spcPct val="0"/>
              </a:spcBef>
              <a:buFontTx/>
              <a:buNone/>
            </a:pPr>
            <a:endParaRPr lang="nl-NL" altLang="nl-NL" sz="1600">
              <a:latin typeface="+mn-lt"/>
            </a:endParaRPr>
          </a:p>
          <a:p>
            <a:pPr eaLnBrk="1" hangingPunct="1">
              <a:spcBef>
                <a:spcPct val="0"/>
              </a:spcBef>
              <a:buFontTx/>
              <a:buNone/>
            </a:pPr>
            <a:r>
              <a:rPr lang="nl-NL" altLang="nl-NL" sz="1600">
                <a:latin typeface="+mn-lt"/>
              </a:rPr>
              <a:t>De kennistoets gaat over de theorie die betrekking heeft op deze IBS.  In deze kennistoets wordt leerdoel 1 getoetst. Bij dit leerdoel horen verschillende succescriteria. </a:t>
            </a:r>
          </a:p>
          <a:p>
            <a:pPr eaLnBrk="1" hangingPunct="1">
              <a:spcBef>
                <a:spcPct val="0"/>
              </a:spcBef>
              <a:buFontTx/>
              <a:buNone/>
            </a:pPr>
            <a:r>
              <a:rPr lang="nl-NL" altLang="nl-NL" sz="16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6539006" y="1921559"/>
            <a:ext cx="5070364" cy="378565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leerdoel 1</a:t>
            </a:r>
          </a:p>
          <a:p>
            <a:pPr>
              <a:spcBef>
                <a:spcPts val="0"/>
              </a:spcBef>
              <a:buNone/>
            </a:pPr>
            <a:r>
              <a:rPr lang="nl-NL" sz="1600" dirty="0">
                <a:latin typeface="+mn-lt"/>
              </a:rPr>
              <a:t>1.1 Je kunt de aangeboden begrippen voor de specialisatie Stad en wijk uitleggen en toepassen. </a:t>
            </a:r>
          </a:p>
          <a:p>
            <a:pPr>
              <a:spcBef>
                <a:spcPts val="0"/>
              </a:spcBef>
              <a:buNone/>
            </a:pPr>
            <a:r>
              <a:rPr lang="nl-NL" sz="1600" dirty="0">
                <a:latin typeface="+mn-lt"/>
              </a:rPr>
              <a:t>1.2 Je kunt de aangeboden begrippen voor ‘vierde industriële revolutie’ uitleggen en toepassen. </a:t>
            </a:r>
          </a:p>
          <a:p>
            <a:pPr>
              <a:spcBef>
                <a:spcPts val="0"/>
              </a:spcBef>
              <a:buNone/>
            </a:pPr>
            <a:r>
              <a:rPr lang="nl-NL" sz="1600" dirty="0">
                <a:latin typeface="+mn-lt"/>
              </a:rPr>
              <a:t>1.3 Je kunt de aangeboden begrippen voor ‘robotisering en AI’ uitleggen en toepassen.</a:t>
            </a:r>
          </a:p>
          <a:p>
            <a:pPr>
              <a:spcBef>
                <a:spcPts val="0"/>
              </a:spcBef>
              <a:buNone/>
            </a:pPr>
            <a:r>
              <a:rPr lang="nl-NL" sz="1600" dirty="0">
                <a:latin typeface="+mn-lt"/>
              </a:rPr>
              <a:t>1.4 Je kunt de aangeboden begrippen voor ‘DESTEP’ uitleggen en toepassen.</a:t>
            </a:r>
          </a:p>
          <a:p>
            <a:pPr>
              <a:spcBef>
                <a:spcPts val="0"/>
              </a:spcBef>
              <a:buNone/>
            </a:pPr>
            <a:r>
              <a:rPr lang="nl-NL" sz="1600" dirty="0">
                <a:latin typeface="+mn-lt"/>
              </a:rPr>
              <a:t>1.5 Je kunt de aangeboden begrippen voor ‘</a:t>
            </a:r>
            <a:r>
              <a:rPr lang="nl-NL" sz="1600" dirty="0" err="1">
                <a:latin typeface="+mn-lt"/>
              </a:rPr>
              <a:t>Better</a:t>
            </a:r>
            <a:r>
              <a:rPr lang="nl-NL" sz="1600" dirty="0">
                <a:latin typeface="+mn-lt"/>
              </a:rPr>
              <a:t> Life Index’ uitleggen en toepassen.</a:t>
            </a:r>
          </a:p>
          <a:p>
            <a:pPr>
              <a:spcBef>
                <a:spcPts val="0"/>
              </a:spcBef>
              <a:buNone/>
            </a:pPr>
            <a:r>
              <a:rPr lang="nl-NL" sz="1600" dirty="0">
                <a:latin typeface="+mn-lt"/>
              </a:rPr>
              <a:t>1.6 Je kunt de aangeboden begrippen voor ‘duurzame stedelijke ontwikkelingen’ uitleggen en toepassen.</a:t>
            </a:r>
          </a:p>
          <a:p>
            <a:pPr>
              <a:spcBef>
                <a:spcPts val="0"/>
              </a:spcBef>
              <a:buNone/>
            </a:pPr>
            <a:r>
              <a:rPr lang="nl-NL" sz="1600" dirty="0">
                <a:latin typeface="+mn-lt"/>
              </a:rPr>
              <a:t>1.7 Je kunt de aangeboden begrippen voor ‘</a:t>
            </a:r>
            <a:r>
              <a:rPr lang="nl-NL" sz="1600" dirty="0" err="1">
                <a:latin typeface="+mn-lt"/>
              </a:rPr>
              <a:t>SDG's</a:t>
            </a:r>
            <a:r>
              <a:rPr lang="nl-NL" sz="1600" dirty="0">
                <a:latin typeface="+mn-lt"/>
              </a:rPr>
              <a:t>’ uitleggen en toepassen.</a:t>
            </a:r>
          </a:p>
        </p:txBody>
      </p:sp>
      <p:sp>
        <p:nvSpPr>
          <p:cNvPr id="13" name="Rechthoek 12"/>
          <p:cNvSpPr/>
          <p:nvPr/>
        </p:nvSpPr>
        <p:spPr>
          <a:xfrm>
            <a:off x="10136183" y="6216646"/>
            <a:ext cx="1787669" cy="369332"/>
          </a:xfrm>
          <a:prstGeom prst="rect">
            <a:avLst/>
          </a:prstGeom>
        </p:spPr>
        <p:txBody>
          <a:bodyPr wrap="none">
            <a:spAutoFit/>
          </a:bodyPr>
          <a:lstStyle/>
          <a:p>
            <a:r>
              <a:rPr lang="nl-NL"/>
              <a:t>IBS-SEM-SVT-S43</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Stad van de toekomst</a:t>
            </a:r>
            <a:br>
              <a:rPr lang="nl-NL"/>
            </a:br>
            <a:r>
              <a:rPr lang="nl-NL" sz="3600" i="1"/>
              <a:t>Specialisatie Stad en wijk</a:t>
            </a:r>
          </a:p>
        </p:txBody>
      </p:sp>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735897" y="1547328"/>
            <a:ext cx="4820886"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800" b="1">
                <a:solidFill>
                  <a:srgbClr val="0070C0"/>
                </a:solidFill>
                <a:latin typeface="+mn-lt"/>
              </a:rPr>
              <a:t>Visiedocument</a:t>
            </a:r>
          </a:p>
          <a:p>
            <a:pPr>
              <a:spcBef>
                <a:spcPct val="0"/>
              </a:spcBef>
              <a:buNone/>
            </a:pPr>
            <a:r>
              <a:rPr lang="nl-NL" altLang="nl-NL" sz="1400">
                <a:latin typeface="+mn-lt"/>
              </a:rPr>
              <a:t>Het visiedocument maak je</a:t>
            </a:r>
            <a:r>
              <a:rPr lang="nl-NL" sz="1400"/>
              <a:t> voor jouw stad van de toekomst. </a:t>
            </a:r>
            <a:r>
              <a:rPr lang="nl-NL" altLang="nl-NL" sz="1400"/>
              <a:t>Met dit visiedocument </a:t>
            </a:r>
            <a:r>
              <a:rPr lang="nl-NL" altLang="nl-NL" sz="1400">
                <a:latin typeface="+mn-lt"/>
              </a:rPr>
              <a:t>worden leerdoelen 2 t/m 4 getoetst. Bij deze leerdoelen horen verschillende succescriteria. </a:t>
            </a:r>
          </a:p>
        </p:txBody>
      </p:sp>
      <p:sp>
        <p:nvSpPr>
          <p:cNvPr id="9" name="Tekstvak 8"/>
          <p:cNvSpPr txBox="1"/>
          <p:nvPr/>
        </p:nvSpPr>
        <p:spPr>
          <a:xfrm>
            <a:off x="735896" y="3202823"/>
            <a:ext cx="4820887" cy="206210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ts val="0"/>
              </a:spcBef>
            </a:pPr>
            <a:r>
              <a:rPr lang="nl-NL" sz="1400" b="0">
                <a:solidFill>
                  <a:schemeClr val="tx1"/>
                </a:solidFill>
              </a:rPr>
              <a:t>2.1 Je kunt wetenschappelijke literatuur vinden over trends binnen de sociale stad.</a:t>
            </a:r>
          </a:p>
          <a:p>
            <a:pPr>
              <a:spcBef>
                <a:spcPts val="0"/>
              </a:spcBef>
            </a:pPr>
            <a:r>
              <a:rPr lang="nl-NL" sz="1400" b="0">
                <a:solidFill>
                  <a:schemeClr val="tx1"/>
                </a:solidFill>
              </a:rPr>
              <a:t>2.2 Je kunt onderzoek doen naar de maatschappelijke uitdagingen/problemen op het gebied van de sociale stad.</a:t>
            </a:r>
          </a:p>
          <a:p>
            <a:pPr>
              <a:spcBef>
                <a:spcPts val="0"/>
              </a:spcBef>
            </a:pPr>
            <a:r>
              <a:rPr lang="nl-NL" sz="1400" b="0">
                <a:solidFill>
                  <a:schemeClr val="tx1"/>
                </a:solidFill>
              </a:rPr>
              <a:t>2.3 Je kunt voorbeelden geven van problemen/uitdagingen op het gebied van gezondheid in de maatschappij.</a:t>
            </a:r>
          </a:p>
          <a:p>
            <a:pPr>
              <a:spcBef>
                <a:spcPts val="0"/>
              </a:spcBef>
            </a:pPr>
            <a:r>
              <a:rPr lang="nl-NL" sz="1400" b="0">
                <a:solidFill>
                  <a:schemeClr val="tx1"/>
                </a:solidFill>
              </a:rPr>
              <a:t>2.4 Je kunt verantwoorden een bezoek aan een best </a:t>
            </a:r>
            <a:r>
              <a:rPr lang="nl-NL" sz="1400" b="0" err="1">
                <a:solidFill>
                  <a:schemeClr val="tx1"/>
                </a:solidFill>
              </a:rPr>
              <a:t>practice</a:t>
            </a:r>
            <a:r>
              <a:rPr lang="nl-NL" sz="1400" b="0">
                <a:solidFill>
                  <a:schemeClr val="tx1"/>
                </a:solidFill>
              </a:rPr>
              <a:t> koppelen aan je visie.</a:t>
            </a:r>
          </a:p>
        </p:txBody>
      </p:sp>
      <p:sp>
        <p:nvSpPr>
          <p:cNvPr id="10" name="Tekstvak 9"/>
          <p:cNvSpPr txBox="1">
            <a:spLocks noChangeArrowheads="1"/>
          </p:cNvSpPr>
          <p:nvPr/>
        </p:nvSpPr>
        <p:spPr bwMode="auto">
          <a:xfrm>
            <a:off x="6102417" y="1542846"/>
            <a:ext cx="5592873" cy="184665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3</a:t>
            </a:r>
          </a:p>
          <a:p>
            <a:pPr>
              <a:spcBef>
                <a:spcPts val="0"/>
              </a:spcBef>
              <a:spcAft>
                <a:spcPts val="0"/>
              </a:spcAft>
              <a:buNone/>
            </a:pPr>
            <a:r>
              <a:rPr lang="nl-NL" sz="1400"/>
              <a:t>3.1 Je kunt actuele bronnen gebruiken om trends en ontwikkelingen te benoemen.</a:t>
            </a:r>
          </a:p>
          <a:p>
            <a:pPr>
              <a:spcBef>
                <a:spcPts val="0"/>
              </a:spcBef>
              <a:spcAft>
                <a:spcPts val="0"/>
              </a:spcAft>
              <a:buNone/>
            </a:pPr>
            <a:r>
              <a:rPr lang="nl-NL" sz="1400"/>
              <a:t>3.2 Je kunt de informatie over trends binnen de sociale stad analyseren.</a:t>
            </a:r>
          </a:p>
          <a:p>
            <a:pPr>
              <a:spcBef>
                <a:spcPts val="0"/>
              </a:spcBef>
              <a:spcAft>
                <a:spcPts val="0"/>
              </a:spcAft>
              <a:buNone/>
            </a:pPr>
            <a:r>
              <a:rPr lang="nl-NL" sz="1400"/>
              <a:t>3.3 Je kunt ontwikkelingen van de 4e industriële revolutie meenemen in je visie. </a:t>
            </a:r>
          </a:p>
          <a:p>
            <a:pPr>
              <a:spcBef>
                <a:spcPts val="0"/>
              </a:spcBef>
              <a:spcAft>
                <a:spcPts val="0"/>
              </a:spcAft>
              <a:buNone/>
            </a:pPr>
            <a:r>
              <a:rPr lang="nl-NL" sz="1400"/>
              <a:t>3.4 Je kunt de gevolgen van </a:t>
            </a:r>
            <a:r>
              <a:rPr lang="nl-NL" sz="1400" err="1"/>
              <a:t>the</a:t>
            </a:r>
            <a:r>
              <a:rPr lang="nl-NL" sz="1400"/>
              <a:t> internet of </a:t>
            </a:r>
            <a:r>
              <a:rPr lang="nl-NL" sz="1400" err="1"/>
              <a:t>things</a:t>
            </a:r>
            <a:r>
              <a:rPr lang="nl-NL" sz="1400"/>
              <a:t> verwerken in je visie.</a:t>
            </a:r>
          </a:p>
          <a:p>
            <a:pPr>
              <a:spcBef>
                <a:spcPts val="0"/>
              </a:spcBef>
              <a:spcAft>
                <a:spcPts val="0"/>
              </a:spcAft>
              <a:buNone/>
            </a:pPr>
            <a:r>
              <a:rPr lang="nl-NL" sz="1400"/>
              <a:t>3.5 Je kunt een balans vinden tussen de globale en </a:t>
            </a:r>
            <a:r>
              <a:rPr lang="nl-NL" sz="1400" err="1"/>
              <a:t>locale</a:t>
            </a:r>
            <a:r>
              <a:rPr lang="nl-NL" sz="1400"/>
              <a:t> markt.</a:t>
            </a:r>
          </a:p>
        </p:txBody>
      </p:sp>
      <p:sp>
        <p:nvSpPr>
          <p:cNvPr id="13" name="Rechthoek 12"/>
          <p:cNvSpPr/>
          <p:nvPr/>
        </p:nvSpPr>
        <p:spPr>
          <a:xfrm>
            <a:off x="10136183" y="6216646"/>
            <a:ext cx="1787669" cy="369332"/>
          </a:xfrm>
          <a:prstGeom prst="rect">
            <a:avLst/>
          </a:prstGeom>
        </p:spPr>
        <p:txBody>
          <a:bodyPr wrap="none">
            <a:spAutoFit/>
          </a:bodyPr>
          <a:lstStyle/>
          <a:p>
            <a:r>
              <a:rPr lang="nl-NL"/>
              <a:t>IBS-SEM-SVT-S43</a:t>
            </a:r>
            <a:endParaRPr lang="nl-NL">
              <a:solidFill>
                <a:schemeClr val="bg1">
                  <a:lumMod val="50000"/>
                </a:schemeClr>
              </a:solidFill>
            </a:endParaRPr>
          </a:p>
        </p:txBody>
      </p:sp>
      <p:sp>
        <p:nvSpPr>
          <p:cNvPr id="11" name="Titel 1"/>
          <p:cNvSpPr>
            <a:spLocks noGrp="1"/>
          </p:cNvSpPr>
          <p:nvPr>
            <p:ph type="title"/>
          </p:nvPr>
        </p:nvSpPr>
        <p:spPr>
          <a:xfrm>
            <a:off x="838200" y="195427"/>
            <a:ext cx="10515600" cy="1325563"/>
          </a:xfrm>
        </p:spPr>
        <p:txBody>
          <a:bodyPr>
            <a:normAutofit/>
          </a:bodyPr>
          <a:lstStyle/>
          <a:p>
            <a:r>
              <a:rPr lang="nl-NL"/>
              <a:t>IBS Stad van de toekomst</a:t>
            </a:r>
            <a:br>
              <a:rPr lang="nl-NL"/>
            </a:br>
            <a:r>
              <a:rPr lang="nl-NL" sz="3600" i="1"/>
              <a:t>Specialisatie Stad en wijk</a:t>
            </a:r>
          </a:p>
        </p:txBody>
      </p:sp>
      <p:sp>
        <p:nvSpPr>
          <p:cNvPr id="12" name="Tekstvak 11"/>
          <p:cNvSpPr txBox="1">
            <a:spLocks noChangeArrowheads="1"/>
          </p:cNvSpPr>
          <p:nvPr/>
        </p:nvSpPr>
        <p:spPr bwMode="auto">
          <a:xfrm>
            <a:off x="6102418" y="3700918"/>
            <a:ext cx="5592872" cy="184665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4</a:t>
            </a:r>
          </a:p>
          <a:p>
            <a:pPr>
              <a:spcBef>
                <a:spcPts val="0"/>
              </a:spcBef>
              <a:spcAft>
                <a:spcPts val="0"/>
              </a:spcAft>
              <a:buNone/>
            </a:pPr>
            <a:r>
              <a:rPr lang="nl-NL" sz="1400"/>
              <a:t>4.1 Je kunt een visie vormen op het gebied van de sociale stad in de toekomst. </a:t>
            </a:r>
          </a:p>
          <a:p>
            <a:pPr>
              <a:spcBef>
                <a:spcPts val="0"/>
              </a:spcBef>
              <a:spcAft>
                <a:spcPts val="0"/>
              </a:spcAft>
              <a:buNone/>
            </a:pPr>
            <a:r>
              <a:rPr lang="nl-NL" sz="1400"/>
              <a:t>4.2 Je kunt aantonen welke thema's je uit de opleiding gebruikt hebt om tot deze visie te komen. </a:t>
            </a:r>
          </a:p>
          <a:p>
            <a:pPr>
              <a:spcBef>
                <a:spcPts val="0"/>
              </a:spcBef>
              <a:spcAft>
                <a:spcPts val="0"/>
              </a:spcAft>
              <a:buNone/>
            </a:pPr>
            <a:r>
              <a:rPr lang="nl-NL" sz="1400"/>
              <a:t>4.3 Je kunt nieuwe kennis vergaren en toepassen in je visie. </a:t>
            </a:r>
          </a:p>
          <a:p>
            <a:pPr>
              <a:spcBef>
                <a:spcPts val="0"/>
              </a:spcBef>
              <a:spcAft>
                <a:spcPts val="0"/>
              </a:spcAft>
              <a:buNone/>
            </a:pPr>
            <a:r>
              <a:rPr lang="nl-NL" sz="1400"/>
              <a:t>4.4 Je kunt een visuele weergave maken van je ontwerp met een bijbehorende onderbouwing.</a:t>
            </a:r>
          </a:p>
        </p:txBody>
      </p:sp>
    </p:spTree>
    <p:extLst>
      <p:ext uri="{BB962C8B-B14F-4D97-AF65-F5344CB8AC3E}">
        <p14:creationId xmlns:p14="http://schemas.microsoft.com/office/powerpoint/2010/main" val="17529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65445"/>
            <a:ext cx="11457892" cy="758281"/>
          </a:xfrm>
        </p:spPr>
        <p:txBody>
          <a:bodyPr>
            <a:normAutofit/>
          </a:bodyPr>
          <a:lstStyle/>
          <a:p>
            <a:r>
              <a:rPr lang="nl-NL" dirty="0"/>
              <a:t>Voorwaarde voor beoordeling visiedocument</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858201" cy="369332"/>
          </a:xfrm>
          <a:prstGeom prst="rect">
            <a:avLst/>
          </a:prstGeom>
        </p:spPr>
        <p:txBody>
          <a:bodyPr wrap="none">
            <a:spAutoFit/>
          </a:bodyPr>
          <a:lstStyle/>
          <a:p>
            <a:r>
              <a:rPr lang="nl-NL"/>
              <a:t>IBS-SEM-DWI-X41</a:t>
            </a:r>
            <a:endParaRPr lang="nl-NL">
              <a:solidFill>
                <a:schemeClr val="bg1">
                  <a:lumMod val="50000"/>
                </a:schemeClr>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05" y="817393"/>
            <a:ext cx="4068622" cy="5760344"/>
          </a:xfrm>
          <a:prstGeom prst="rect">
            <a:avLst/>
          </a:prstGeom>
        </p:spPr>
      </p:pic>
      <p:pic>
        <p:nvPicPr>
          <p:cNvPr id="4098" name="Picture 2" descr="Afbeeldingsresultaat voor uitroepteke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499" y="1572326"/>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025513" y="4232274"/>
            <a:ext cx="5224377"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Visiedocument</a:t>
            </a:r>
          </a:p>
          <a:p>
            <a:pPr>
              <a:spcBef>
                <a:spcPct val="0"/>
              </a:spcBef>
              <a:buNone/>
            </a:pPr>
            <a:r>
              <a:rPr lang="nl-NL" altLang="nl-NL" sz="1600" dirty="0">
                <a:latin typeface="+mn-lt"/>
                <a:cs typeface="Calibri"/>
              </a:rPr>
              <a:t>Het visiedocument wordt alleen beoordeeld als het aan de 'voorwaarden voor beoordeling' voldoet. De checklist hiervoor zie je hiernaast en is ook te downloaden in de Wiki.</a:t>
            </a:r>
          </a:p>
        </p:txBody>
      </p:sp>
    </p:spTree>
    <p:extLst>
      <p:ext uri="{BB962C8B-B14F-4D97-AF65-F5344CB8AC3E}">
        <p14:creationId xmlns:p14="http://schemas.microsoft.com/office/powerpoint/2010/main" val="24290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838200" y="1934093"/>
            <a:ext cx="48208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800" b="1" dirty="0">
                <a:solidFill>
                  <a:srgbClr val="0070C0"/>
                </a:solidFill>
                <a:latin typeface="+mn-lt"/>
              </a:rPr>
              <a:t>Reflectiegesprek</a:t>
            </a:r>
          </a:p>
          <a:p>
            <a:pPr>
              <a:spcBef>
                <a:spcPct val="0"/>
              </a:spcBef>
              <a:buNone/>
            </a:pPr>
            <a:r>
              <a:rPr lang="nl-NL" altLang="nl-NL" sz="1600" dirty="0"/>
              <a:t>Je voert een reflectiegesprek over je eigen handelen tijdens de periode en de koppeling met de werkprocessen. </a:t>
            </a:r>
            <a:r>
              <a:rPr lang="nl-NL" altLang="nl-NL" sz="1600" dirty="0">
                <a:latin typeface="+mn-lt"/>
              </a:rPr>
              <a:t>Hiermee wordt leerdoel 5 getoetst. </a:t>
            </a:r>
          </a:p>
        </p:txBody>
      </p:sp>
      <p:sp>
        <p:nvSpPr>
          <p:cNvPr id="11" name="Rechthoek 10"/>
          <p:cNvSpPr/>
          <p:nvPr/>
        </p:nvSpPr>
        <p:spPr>
          <a:xfrm>
            <a:off x="10136183" y="6216646"/>
            <a:ext cx="1787669" cy="369332"/>
          </a:xfrm>
          <a:prstGeom prst="rect">
            <a:avLst/>
          </a:prstGeom>
        </p:spPr>
        <p:txBody>
          <a:bodyPr wrap="none">
            <a:spAutoFit/>
          </a:bodyPr>
          <a:lstStyle/>
          <a:p>
            <a:r>
              <a:rPr lang="nl-NL"/>
              <a:t>IBS-SEM-SVT-S43</a:t>
            </a:r>
            <a:endParaRPr lang="nl-NL">
              <a:solidFill>
                <a:schemeClr val="bg1">
                  <a:lumMod val="50000"/>
                </a:schemeClr>
              </a:solidFill>
            </a:endParaRPr>
          </a:p>
        </p:txBody>
      </p:sp>
      <p:sp>
        <p:nvSpPr>
          <p:cNvPr id="12" name="Tijdelijke aanduiding voor inhoud 4"/>
          <p:cNvSpPr txBox="1">
            <a:spLocks noChangeArrowheads="1"/>
          </p:cNvSpPr>
          <p:nvPr/>
        </p:nvSpPr>
        <p:spPr bwMode="auto">
          <a:xfrm>
            <a:off x="6096000" y="1934093"/>
            <a:ext cx="5477882" cy="228370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5</a:t>
            </a:r>
          </a:p>
          <a:p>
            <a:pPr marL="0" indent="0">
              <a:lnSpc>
                <a:spcPct val="100000"/>
              </a:lnSpc>
              <a:spcBef>
                <a:spcPts val="0"/>
              </a:spcBef>
              <a:spcAft>
                <a:spcPts val="0"/>
              </a:spcAft>
              <a:buNone/>
            </a:pPr>
            <a:r>
              <a:rPr lang="nl-NL" sz="1600">
                <a:latin typeface="+mn-lt"/>
              </a:rPr>
              <a:t>5.1 Je kunt de uitvoering van de opdracht evalueren aan de hand van de werkprocessen. </a:t>
            </a:r>
          </a:p>
          <a:p>
            <a:pPr marL="0" indent="0">
              <a:lnSpc>
                <a:spcPct val="100000"/>
              </a:lnSpc>
              <a:spcBef>
                <a:spcPts val="0"/>
              </a:spcBef>
              <a:spcAft>
                <a:spcPts val="0"/>
              </a:spcAft>
              <a:buNone/>
            </a:pPr>
            <a:r>
              <a:rPr lang="nl-NL" sz="1600">
                <a:latin typeface="+mn-lt"/>
              </a:rPr>
              <a:t>5.2 Je kunt verbeterpunten op je eigen handelen formuleren.  </a:t>
            </a:r>
          </a:p>
          <a:p>
            <a:pPr marL="0" indent="0">
              <a:lnSpc>
                <a:spcPct val="100000"/>
              </a:lnSpc>
              <a:spcBef>
                <a:spcPts val="0"/>
              </a:spcBef>
              <a:spcAft>
                <a:spcPts val="0"/>
              </a:spcAft>
              <a:buNone/>
            </a:pPr>
            <a:r>
              <a:rPr lang="nl-NL" sz="1600">
                <a:latin typeface="+mn-lt"/>
              </a:rPr>
              <a:t>5.3 Je kunt je verbeterpunten vertalen naar concrete acties.</a:t>
            </a:r>
          </a:p>
          <a:p>
            <a:pPr marL="0" indent="0">
              <a:lnSpc>
                <a:spcPct val="100000"/>
              </a:lnSpc>
              <a:spcBef>
                <a:spcPts val="0"/>
              </a:spcBef>
              <a:spcAft>
                <a:spcPts val="0"/>
              </a:spcAft>
              <a:buNone/>
            </a:pPr>
            <a:r>
              <a:rPr lang="nl-NL" sz="1600">
                <a:latin typeface="+mn-lt"/>
              </a:rPr>
              <a:t>5.4 Je kunt sterke punten van je eigen handelen formuleren.</a:t>
            </a:r>
          </a:p>
          <a:p>
            <a:pPr marL="0" indent="0">
              <a:lnSpc>
                <a:spcPct val="100000"/>
              </a:lnSpc>
              <a:spcBef>
                <a:spcPts val="0"/>
              </a:spcBef>
              <a:spcAft>
                <a:spcPts val="0"/>
              </a:spcAft>
              <a:buNone/>
            </a:pPr>
            <a:r>
              <a:rPr lang="nl-NL" sz="1600">
                <a:latin typeface="+mn-lt"/>
              </a:rPr>
              <a:t>5.5 Je kunt je sterke punten onderbouwen met voorbeelden uit de praktijk.</a:t>
            </a:r>
          </a:p>
          <a:p>
            <a:pPr marL="0" indent="0">
              <a:lnSpc>
                <a:spcPct val="100000"/>
              </a:lnSpc>
              <a:spcBef>
                <a:spcPts val="0"/>
              </a:spcBef>
              <a:spcAft>
                <a:spcPts val="0"/>
              </a:spcAft>
              <a:buNone/>
            </a:pPr>
            <a:r>
              <a:rPr lang="nl-NL" sz="1600">
                <a:latin typeface="+mn-lt"/>
              </a:rPr>
              <a:t>5.6 Je kunt je eigen leiderschap binnen de opdracht evalueren.</a:t>
            </a:r>
          </a:p>
        </p:txBody>
      </p:sp>
      <p:sp>
        <p:nvSpPr>
          <p:cNvPr id="13" name="Titel 1"/>
          <p:cNvSpPr>
            <a:spLocks noGrp="1"/>
          </p:cNvSpPr>
          <p:nvPr>
            <p:ph type="title"/>
          </p:nvPr>
        </p:nvSpPr>
        <p:spPr>
          <a:xfrm>
            <a:off x="838200" y="389411"/>
            <a:ext cx="10515600" cy="1325563"/>
          </a:xfrm>
        </p:spPr>
        <p:txBody>
          <a:bodyPr>
            <a:normAutofit/>
          </a:bodyPr>
          <a:lstStyle/>
          <a:p>
            <a:r>
              <a:rPr lang="nl-NL"/>
              <a:t>IBS Stad van de toekomst</a:t>
            </a:r>
            <a:br>
              <a:rPr lang="nl-NL"/>
            </a:br>
            <a:r>
              <a:rPr lang="nl-NL" sz="3600" i="1"/>
              <a:t>Specialisatie Stad en wijk</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0689" y="4675241"/>
            <a:ext cx="3395494" cy="1910737"/>
          </a:xfrm>
          <a:prstGeom prst="rect">
            <a:avLst/>
          </a:prstGeom>
        </p:spPr>
      </p:pic>
    </p:spTree>
    <p:extLst>
      <p:ext uri="{BB962C8B-B14F-4D97-AF65-F5344CB8AC3E}">
        <p14:creationId xmlns:p14="http://schemas.microsoft.com/office/powerpoint/2010/main" val="244664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4A6D1C-2FFA-478F-9C3A-BADB518CF5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8B12CE-3172-4C3E-9892-375B0119A8F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874B0A8-E52C-433E-8FA3-F3DC6AE699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Breedbeeld</PresentationFormat>
  <Paragraphs>113</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IBS Stad van de toekomst – periode 3 Specialisatie Stad en wijk</vt:lpstr>
      <vt:lpstr>IBS Stad van de toekomst Specialisatie Stad en wijk</vt:lpstr>
      <vt:lpstr>IBS Stad van de toekomst Specialisatie Stad en wijk</vt:lpstr>
      <vt:lpstr>IBS Stad van de toekomst Specialisatie Stad en wijk</vt:lpstr>
      <vt:lpstr>IBS Stad van de toekomst Specialisatie Stad en wijk</vt:lpstr>
      <vt:lpstr>Voorwaarde voor beoordeling visiedocument</vt:lpstr>
      <vt:lpstr>IBS Stad van de toekomst Specialisatie Stad en wijk</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2020-07-13T08:04:24Z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